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7" r:id="rId2"/>
    <p:sldId id="256" r:id="rId3"/>
    <p:sldId id="267" r:id="rId4"/>
    <p:sldId id="268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686E8-C8E8-48AD-9280-46F1F830C02B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69C23-747B-4939-AAE1-909D8CA118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D1A22E-FC5C-4688-BC7F-F03975E9862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9C23-747B-4939-AAE1-909D8CA118E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9C23-747B-4939-AAE1-909D8CA118E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9C23-747B-4939-AAE1-909D8CA118E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D1A22E-FC5C-4688-BC7F-F03975E9862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DC49EE-49B8-4C6A-A174-F2D87F31904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BB8EDB-2E01-4990-B8F1-F582A09F9AD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4A613B9-5819-4C90-92B7-FCDD67D27A5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FB4FE9-8DDB-4B11-B54B-60CD4E17A7E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C816C2-1317-4894-AF8C-DCB953396C6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FB4FE9-8DDB-4B11-B54B-60CD4E17A7E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69C23-747B-4939-AAE1-909D8CA118E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כותרת משנה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מציין מיקום של תאריך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עם פינה יחידה חתוכה ומעוגלת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שולש ישר-זווית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10" name="צורה חופשית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צורה חופשית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צורה חופשית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מציין מיקום של כותרת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מציין מיקום טקסט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2A8DBA-C0E4-4ECD-86F2-3956E84E89E1}" type="datetimeFigureOut">
              <a:rPr lang="en-US" smtClean="0"/>
              <a:pPr/>
              <a:t>10/18/2011</a:t>
            </a:fld>
            <a:endParaRPr lang="en-US"/>
          </a:p>
        </p:txBody>
      </p:sp>
      <p:sp>
        <p:nvSpPr>
          <p:cNvPr id="22" name="מציין מיקום של כותרת תחתונה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D61EF1-9137-46DC-8E28-B0925A748B8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קבוצה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צורה חופשית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צורה חופשית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278077"/>
            <a:ext cx="7772400" cy="14700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Redrawing the Lines</a:t>
            </a:r>
            <a:br>
              <a:rPr lang="en-US" dirty="0" smtClean="0"/>
            </a:br>
            <a:r>
              <a:rPr lang="en-US" dirty="0" smtClean="0"/>
              <a:t>of ‘Best Practice’:</a:t>
            </a:r>
            <a:br>
              <a:rPr lang="en-US" dirty="0" smtClean="0"/>
            </a:br>
            <a:r>
              <a:rPr lang="en-US" sz="4000" dirty="0" smtClean="0"/>
              <a:t> Adapting Documentary Comics to War Correspondence Practices</a:t>
            </a:r>
            <a:endParaRPr lang="en-US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748088"/>
            <a:ext cx="6400800" cy="2921272"/>
          </a:xfrm>
        </p:spPr>
        <p:txBody>
          <a:bodyPr>
            <a:normAutofit fontScale="85000" lnSpcReduction="20000"/>
          </a:bodyPr>
          <a:lstStyle/>
          <a:p>
            <a:pPr marR="0" algn="ctr">
              <a:lnSpc>
                <a:spcPct val="80000"/>
              </a:lnSpc>
            </a:pPr>
            <a:r>
              <a:rPr lang="en-US" sz="3400" dirty="0" smtClean="0">
                <a:solidFill>
                  <a:schemeClr val="bg1"/>
                </a:solidFill>
              </a:rPr>
              <a:t>Presented by:</a:t>
            </a:r>
          </a:p>
          <a:p>
            <a:pPr marR="0" algn="ctr">
              <a:lnSpc>
                <a:spcPct val="80000"/>
              </a:lnSpc>
            </a:pPr>
            <a:r>
              <a:rPr lang="en-US" sz="3400" dirty="0" smtClean="0">
                <a:solidFill>
                  <a:schemeClr val="bg1"/>
                </a:solidFill>
              </a:rPr>
              <a:t>Ofer Berenstein</a:t>
            </a:r>
          </a:p>
          <a:p>
            <a:pPr marR="0" algn="ctr">
              <a:lnSpc>
                <a:spcPct val="80000"/>
              </a:lnSpc>
            </a:pPr>
            <a:r>
              <a:rPr lang="en-US" sz="3400" dirty="0" smtClean="0">
                <a:solidFill>
                  <a:schemeClr val="bg1"/>
                </a:solidFill>
              </a:rPr>
              <a:t>The Dept. of Communication Studies</a:t>
            </a:r>
          </a:p>
          <a:p>
            <a:pPr marR="0" algn="ctr">
              <a:lnSpc>
                <a:spcPct val="80000"/>
              </a:lnSpc>
            </a:pPr>
            <a:r>
              <a:rPr lang="en-US" sz="3400" dirty="0" smtClean="0">
                <a:solidFill>
                  <a:schemeClr val="bg1"/>
                </a:solidFill>
              </a:rPr>
              <a:t>(PhD Program)</a:t>
            </a:r>
          </a:p>
          <a:p>
            <a:pPr marR="0" algn="ctr">
              <a:lnSpc>
                <a:spcPct val="80000"/>
              </a:lnSpc>
            </a:pPr>
            <a:r>
              <a:rPr lang="en-US" sz="3400" dirty="0" smtClean="0">
                <a:solidFill>
                  <a:schemeClr val="bg1"/>
                </a:solidFill>
              </a:rPr>
              <a:t>University of Calgary, Canada</a:t>
            </a:r>
          </a:p>
          <a:p>
            <a:pPr marR="0" algn="ctr">
              <a:lnSpc>
                <a:spcPct val="80000"/>
              </a:lnSpc>
            </a:pPr>
            <a:endParaRPr lang="en-US" sz="1900" dirty="0" smtClean="0">
              <a:solidFill>
                <a:schemeClr val="bg1"/>
              </a:solidFill>
            </a:endParaRPr>
          </a:p>
          <a:p>
            <a:pPr marR="0" algn="ctr">
              <a:lnSpc>
                <a:spcPct val="80000"/>
              </a:lnSpc>
            </a:pPr>
            <a:r>
              <a:rPr lang="en-US" sz="3400" dirty="0" smtClean="0">
                <a:solidFill>
                  <a:schemeClr val="bg1"/>
                </a:solidFill>
              </a:rPr>
              <a:t>Please write to me at:</a:t>
            </a:r>
          </a:p>
          <a:p>
            <a:pPr marR="0" algn="ctr">
              <a:lnSpc>
                <a:spcPct val="80000"/>
              </a:lnSpc>
            </a:pPr>
            <a:r>
              <a:rPr lang="en-US" sz="3400" dirty="0" smtClean="0">
                <a:solidFill>
                  <a:srgbClr val="002060"/>
                </a:solidFill>
              </a:rPr>
              <a:t>Ofer@giriofer.com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R="0" algn="ctr">
              <a:lnSpc>
                <a:spcPct val="80000"/>
              </a:lnSpc>
            </a:pPr>
            <a:endParaRPr lang="en-US" sz="2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7" y="1556792"/>
            <a:ext cx="79208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 Is there a combined “best practice” of creating</a:t>
            </a:r>
          </a:p>
          <a:p>
            <a:r>
              <a:rPr lang="en-US" sz="2800" dirty="0" smtClean="0">
                <a:latin typeface="+mj-lt"/>
              </a:rPr>
              <a:t>  illustrated war correspondence?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 What elements - artistic, literary and journalistic,   </a:t>
            </a:r>
            <a:br>
              <a:rPr lang="en-US" sz="2800" dirty="0" smtClean="0">
                <a:latin typeface="+mj-lt"/>
              </a:rPr>
            </a:br>
            <a:r>
              <a:rPr lang="en-US" sz="2800" dirty="0" smtClean="0">
                <a:latin typeface="+mj-lt"/>
              </a:rPr>
              <a:t>   should it include and what are its limitations?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 How can it turned to be more effective by certain </a:t>
            </a:r>
            <a:br>
              <a:rPr lang="en-US" sz="2800" dirty="0" smtClean="0">
                <a:latin typeface="+mj-lt"/>
              </a:rPr>
            </a:br>
            <a:r>
              <a:rPr lang="en-US" sz="2800" dirty="0" smtClean="0">
                <a:latin typeface="+mj-lt"/>
              </a:rPr>
              <a:t>   artistic decisions?</a:t>
            </a:r>
            <a:endParaRPr lang="en-US" sz="2800" dirty="0">
              <a:latin typeface="+mj-lt"/>
            </a:endParaRPr>
          </a:p>
        </p:txBody>
      </p:sp>
      <p:sp>
        <p:nvSpPr>
          <p:cNvPr id="3" name="כותרת 1"/>
          <p:cNvSpPr>
            <a:spLocks noGrp="1"/>
          </p:cNvSpPr>
          <p:nvPr>
            <p:ph type="ctrTitle"/>
          </p:nvPr>
        </p:nvSpPr>
        <p:spPr>
          <a:xfrm>
            <a:off x="0" y="517610"/>
            <a:ext cx="9144000" cy="75115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/>
              <a:t>‘Best Practice’ for Documentary Comics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0055" y="1556792"/>
            <a:ext cx="626152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 Information digestion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 Shaping Deep value changes</a:t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 The force of minimalism and symbolism</a:t>
            </a:r>
            <a:endParaRPr lang="en-US" sz="2800" dirty="0">
              <a:latin typeface="+mj-lt"/>
            </a:endParaRPr>
          </a:p>
        </p:txBody>
      </p:sp>
      <p:sp>
        <p:nvSpPr>
          <p:cNvPr id="3" name="כותרת 1"/>
          <p:cNvSpPr>
            <a:spLocks noGrp="1"/>
          </p:cNvSpPr>
          <p:nvPr>
            <p:ph type="ctrTitle"/>
          </p:nvPr>
        </p:nvSpPr>
        <p:spPr>
          <a:xfrm>
            <a:off x="-36512" y="517610"/>
            <a:ext cx="9144000" cy="75115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/>
              <a:t>Tension Between Form and Content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4056" y="1479550"/>
            <a:ext cx="86764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What matters more – illustration style or literary </a:t>
            </a:r>
            <a:br>
              <a:rPr lang="en-US" sz="2800" dirty="0" smtClean="0"/>
            </a:br>
            <a:r>
              <a:rPr lang="en-US" sz="2800" dirty="0" smtClean="0"/>
              <a:t>   style? </a:t>
            </a:r>
            <a:r>
              <a:rPr lang="en-US" sz="2800" dirty="0" smtClean="0">
                <a:latin typeface="+mj-lt"/>
              </a:rPr>
              <a:t/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What form has a better chance at reaching the</a:t>
            </a:r>
            <a:br>
              <a:rPr lang="en-US" sz="2800" dirty="0" smtClean="0"/>
            </a:br>
            <a:r>
              <a:rPr lang="en-US" sz="2800" dirty="0" smtClean="0"/>
              <a:t>   audience’s heart? </a:t>
            </a:r>
            <a:r>
              <a:rPr lang="en-US" sz="2800" dirty="0" smtClean="0">
                <a:latin typeface="+mj-lt"/>
              </a:rPr>
              <a:t/>
            </a:r>
            <a:br>
              <a:rPr lang="en-US" sz="2800" dirty="0" smtClean="0">
                <a:latin typeface="+mj-lt"/>
              </a:rPr>
            </a:br>
            <a:endParaRPr lang="en-US" sz="28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Should all content matter be treated the same way?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Does all the opinion related process need the same</a:t>
            </a:r>
            <a:br>
              <a:rPr lang="en-US" sz="2800" dirty="0" smtClean="0"/>
            </a:br>
            <a:r>
              <a:rPr lang="en-US" sz="2800" dirty="0" smtClean="0"/>
              <a:t>  treatment or opposite treatments?</a:t>
            </a:r>
          </a:p>
          <a:p>
            <a:pPr>
              <a:buFont typeface="Arial" pitchFamily="34" charset="0"/>
              <a:buChar char="•"/>
            </a:pPr>
            <a:endParaRPr lang="en-US" sz="2800" dirty="0">
              <a:latin typeface="+mj-lt"/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ctrTitle"/>
          </p:nvPr>
        </p:nvSpPr>
        <p:spPr>
          <a:xfrm>
            <a:off x="-36512" y="517610"/>
            <a:ext cx="9144000" cy="75115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/>
              <a:t>Setting Research Questions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823071"/>
            <a:ext cx="7772400" cy="14700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Documentary Comics Reading and the Establishment of Public Opinion – A Case Study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71414"/>
            <a:ext cx="7772400" cy="14700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15363" name="כותרת משנה 2"/>
          <p:cNvSpPr>
            <a:spLocks noGrp="1"/>
          </p:cNvSpPr>
          <p:nvPr>
            <p:ph type="subTitle" idx="1"/>
          </p:nvPr>
        </p:nvSpPr>
        <p:spPr>
          <a:xfrm>
            <a:off x="785813" y="1428750"/>
            <a:ext cx="7572375" cy="1752600"/>
          </a:xfrm>
        </p:spPr>
        <p:txBody>
          <a:bodyPr>
            <a:normAutofit fontScale="55000" lnSpcReduction="20000"/>
          </a:bodyPr>
          <a:lstStyle/>
          <a:p>
            <a:pPr marR="0" algn="l">
              <a:lnSpc>
                <a:spcPct val="170000"/>
              </a:lnSpc>
              <a:buFont typeface="Arial" charset="0"/>
              <a:buChar char="•"/>
            </a:pPr>
            <a:r>
              <a:rPr lang="en-US" sz="2400" smtClean="0">
                <a:solidFill>
                  <a:schemeClr val="bg1"/>
                </a:solidFill>
              </a:rPr>
              <a:t> “To Afghanistan and Back: A Graphic Travelogue” </a:t>
            </a:r>
            <a:br>
              <a:rPr lang="en-US" sz="2400" smtClean="0">
                <a:solidFill>
                  <a:schemeClr val="bg1"/>
                </a:solidFill>
              </a:rPr>
            </a:br>
            <a:r>
              <a:rPr lang="en-US" sz="2400" smtClean="0">
                <a:solidFill>
                  <a:schemeClr val="bg1"/>
                </a:solidFill>
              </a:rPr>
              <a:t>   by Ted Rall (NBM, 2002).</a:t>
            </a:r>
          </a:p>
          <a:p>
            <a:pPr marR="0" algn="l">
              <a:lnSpc>
                <a:spcPct val="170000"/>
              </a:lnSpc>
              <a:buFont typeface="Arial" charset="0"/>
              <a:buChar char="•"/>
            </a:pPr>
            <a:r>
              <a:rPr lang="en-US" sz="2400" smtClean="0">
                <a:solidFill>
                  <a:schemeClr val="bg1"/>
                </a:solidFill>
              </a:rPr>
              <a:t> “Combat Zone: True Tales of GIs in Iraq vol. 1” by</a:t>
            </a:r>
            <a:br>
              <a:rPr lang="en-US" sz="2400" smtClean="0">
                <a:solidFill>
                  <a:schemeClr val="bg1"/>
                </a:solidFill>
              </a:rPr>
            </a:br>
            <a:r>
              <a:rPr lang="en-US" sz="2400" smtClean="0">
                <a:solidFill>
                  <a:schemeClr val="bg1"/>
                </a:solidFill>
              </a:rPr>
              <a:t>    Karl Zinsmeister (Writer) &amp; Dan Jurgens (Penciller) </a:t>
            </a:r>
            <a:br>
              <a:rPr lang="en-US" sz="2400" smtClean="0">
                <a:solidFill>
                  <a:schemeClr val="bg1"/>
                </a:solidFill>
              </a:rPr>
            </a:br>
            <a:r>
              <a:rPr lang="en-US" sz="2400" smtClean="0">
                <a:solidFill>
                  <a:schemeClr val="bg1"/>
                </a:solidFill>
              </a:rPr>
              <a:t>    (Marvel Comics, 2005).</a:t>
            </a:r>
          </a:p>
        </p:txBody>
      </p:sp>
      <p:pic>
        <p:nvPicPr>
          <p:cNvPr id="13" name="תמונה 12" descr="combatzone_s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4071942"/>
            <a:ext cx="1714512" cy="2670142"/>
          </a:xfrm>
          <a:prstGeom prst="rect">
            <a:avLst/>
          </a:prstGeom>
        </p:spPr>
      </p:pic>
      <p:pic>
        <p:nvPicPr>
          <p:cNvPr id="15" name="תמונה 14" descr="rall05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2" y="2099301"/>
            <a:ext cx="1857388" cy="26870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-2.5E-6 0.2921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71414"/>
            <a:ext cx="7772400" cy="14700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16387" name="כותרת משנה 2"/>
          <p:cNvSpPr>
            <a:spLocks noGrp="1"/>
          </p:cNvSpPr>
          <p:nvPr>
            <p:ph type="subTitle" idx="1"/>
          </p:nvPr>
        </p:nvSpPr>
        <p:spPr>
          <a:xfrm>
            <a:off x="785813" y="1285875"/>
            <a:ext cx="7572375" cy="785813"/>
          </a:xfrm>
        </p:spPr>
        <p:txBody>
          <a:bodyPr/>
          <a:lstStyle/>
          <a:p>
            <a:pPr marR="0" algn="ctr">
              <a:lnSpc>
                <a:spcPct val="170000"/>
              </a:lnSpc>
            </a:pPr>
            <a:r>
              <a:rPr lang="en-US" sz="2400" smtClean="0">
                <a:solidFill>
                  <a:schemeClr val="bg1"/>
                </a:solidFill>
              </a:rPr>
              <a:t>“To Afghanistan and Back: A Graphic Travelogue” </a:t>
            </a:r>
          </a:p>
        </p:txBody>
      </p:sp>
      <p:sp>
        <p:nvSpPr>
          <p:cNvPr id="4" name="כותרת משנה 2"/>
          <p:cNvSpPr txBox="1">
            <a:spLocks/>
          </p:cNvSpPr>
          <p:nvPr/>
        </p:nvSpPr>
        <p:spPr>
          <a:xfrm>
            <a:off x="785786" y="2071678"/>
            <a:ext cx="7572428" cy="1428760"/>
          </a:xfrm>
          <a:prstGeom prst="rect">
            <a:avLst/>
          </a:prstGeom>
        </p:spPr>
        <p:txBody>
          <a:bodyPr lIns="0" rIns="18288" numCol="2"/>
          <a:lstStyle/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Left Wing Writer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Independent Journalist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“Anti – Patriotic” 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Circulation</a:t>
            </a:r>
          </a:p>
        </p:txBody>
      </p:sp>
      <p:pic>
        <p:nvPicPr>
          <p:cNvPr id="6" name="תמונה 5" descr="r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3530" y="3429000"/>
            <a:ext cx="4191029" cy="3143272"/>
          </a:xfrm>
          <a:prstGeom prst="rect">
            <a:avLst/>
          </a:prstGeom>
        </p:spPr>
      </p:pic>
      <p:pic>
        <p:nvPicPr>
          <p:cNvPr id="8" name="תמונה 7" descr="rall05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86654" y="1928802"/>
            <a:ext cx="1428750" cy="2066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71414"/>
            <a:ext cx="7772400" cy="14700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17411" name="כותרת משנה 2"/>
          <p:cNvSpPr>
            <a:spLocks noGrp="1"/>
          </p:cNvSpPr>
          <p:nvPr>
            <p:ph type="subTitle" idx="1"/>
          </p:nvPr>
        </p:nvSpPr>
        <p:spPr>
          <a:xfrm>
            <a:off x="785813" y="1285875"/>
            <a:ext cx="7572375" cy="785813"/>
          </a:xfrm>
        </p:spPr>
        <p:txBody>
          <a:bodyPr/>
          <a:lstStyle/>
          <a:p>
            <a:pPr marR="0" algn="ctr">
              <a:lnSpc>
                <a:spcPct val="170000"/>
              </a:lnSpc>
            </a:pPr>
            <a:r>
              <a:rPr lang="en-US" sz="2400" smtClean="0">
                <a:solidFill>
                  <a:schemeClr val="bg1"/>
                </a:solidFill>
              </a:rPr>
              <a:t>“Combat Zone: True Tales of GIs in Iraq” </a:t>
            </a:r>
          </a:p>
        </p:txBody>
      </p:sp>
      <p:sp>
        <p:nvSpPr>
          <p:cNvPr id="4" name="כותרת משנה 2"/>
          <p:cNvSpPr txBox="1">
            <a:spLocks/>
          </p:cNvSpPr>
          <p:nvPr/>
        </p:nvSpPr>
        <p:spPr>
          <a:xfrm>
            <a:off x="785786" y="2000240"/>
            <a:ext cx="7572428" cy="1428760"/>
          </a:xfrm>
          <a:prstGeom prst="rect">
            <a:avLst/>
          </a:prstGeom>
        </p:spPr>
        <p:txBody>
          <a:bodyPr lIns="0" rIns="18288" numCol="2"/>
          <a:lstStyle/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Right Wing Writer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Embedded Journalist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“Super - Patriotic” 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Circulation</a:t>
            </a:r>
          </a:p>
        </p:txBody>
      </p:sp>
      <p:pic>
        <p:nvPicPr>
          <p:cNvPr id="6" name="תמונה 5" descr="combatzone_s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6644" y="1952226"/>
            <a:ext cx="1376364" cy="2191154"/>
          </a:xfrm>
          <a:prstGeom prst="rect">
            <a:avLst/>
          </a:prstGeom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/>
          <a:srcRect b="3937"/>
          <a:stretch>
            <a:fillRect/>
          </a:stretch>
        </p:blipFill>
        <p:spPr bwMode="auto">
          <a:xfrm>
            <a:off x="1785918" y="2668235"/>
            <a:ext cx="5491134" cy="395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קבוצה 10"/>
          <p:cNvGrpSpPr/>
          <p:nvPr/>
        </p:nvGrpSpPr>
        <p:grpSpPr>
          <a:xfrm>
            <a:off x="928662" y="3357562"/>
            <a:ext cx="3970762" cy="2928958"/>
            <a:chOff x="928662" y="3357562"/>
            <a:chExt cx="3970762" cy="2928958"/>
          </a:xfrm>
        </p:grpSpPr>
        <p:pic>
          <p:nvPicPr>
            <p:cNvPr id="9" name="תמונה 8" descr="Dawn_zinsmeister_100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662" y="3357562"/>
              <a:ext cx="1965744" cy="2928958"/>
            </a:xfrm>
            <a:prstGeom prst="rect">
              <a:avLst/>
            </a:prstGeom>
          </p:spPr>
        </p:pic>
        <p:pic>
          <p:nvPicPr>
            <p:cNvPr id="10" name="תמונה 9" descr="0cf3_8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7566" y="3357562"/>
              <a:ext cx="1971858" cy="292895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42852"/>
            <a:ext cx="7772400" cy="14700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Survey’s collection method</a:t>
            </a:r>
            <a:endParaRPr lang="en-US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14375" y="2000250"/>
            <a:ext cx="7715250" cy="2214563"/>
          </a:xfrm>
        </p:spPr>
        <p:txBody>
          <a:bodyPr>
            <a:normAutofit fontScale="92500"/>
          </a:bodyPr>
          <a:lstStyle/>
          <a:p>
            <a:pPr marR="0" algn="l">
              <a:lnSpc>
                <a:spcPct val="160000"/>
              </a:lnSpc>
              <a:buFont typeface="Arial" charset="0"/>
              <a:buChar char="•"/>
            </a:pPr>
            <a:r>
              <a:rPr lang="en-US" sz="2200" smtClean="0">
                <a:solidFill>
                  <a:schemeClr val="bg1"/>
                </a:solidFill>
              </a:rPr>
              <a:t> Unobtrusive Internet search using Google.com.</a:t>
            </a:r>
          </a:p>
          <a:p>
            <a:pPr marR="0" algn="l">
              <a:lnSpc>
                <a:spcPct val="160000"/>
              </a:lnSpc>
              <a:buFont typeface="Arial" charset="0"/>
              <a:buChar char="•"/>
            </a:pPr>
            <a:r>
              <a:rPr lang="en-US" sz="2200" smtClean="0">
                <a:solidFill>
                  <a:schemeClr val="bg1"/>
                </a:solidFill>
              </a:rPr>
              <a:t> Printed Materials search using Lexis-Nexis Database.</a:t>
            </a:r>
          </a:p>
          <a:p>
            <a:pPr marR="0" algn="l">
              <a:lnSpc>
                <a:spcPct val="160000"/>
              </a:lnSpc>
              <a:buFont typeface="Arial" charset="0"/>
              <a:buChar char="•"/>
            </a:pPr>
            <a:r>
              <a:rPr lang="en-US" sz="2200" smtClean="0">
                <a:solidFill>
                  <a:schemeClr val="bg1"/>
                </a:solidFill>
              </a:rPr>
              <a:t> Survey’s population: 56 Different contents.</a:t>
            </a:r>
            <a:br>
              <a:rPr lang="en-US" sz="2200" smtClean="0">
                <a:solidFill>
                  <a:schemeClr val="bg1"/>
                </a:solidFill>
              </a:rPr>
            </a:br>
            <a:r>
              <a:rPr lang="en-US" sz="2200" smtClean="0">
                <a:solidFill>
                  <a:schemeClr val="bg1"/>
                </a:solidFill>
              </a:rPr>
              <a:t>   32 for “</a:t>
            </a:r>
            <a:r>
              <a:rPr lang="en-US" sz="2000" smtClean="0">
                <a:solidFill>
                  <a:schemeClr val="bg1"/>
                </a:solidFill>
              </a:rPr>
              <a:t>To Afghanistan and Back</a:t>
            </a:r>
            <a:r>
              <a:rPr lang="en-US" sz="2200" smtClean="0">
                <a:solidFill>
                  <a:schemeClr val="bg1"/>
                </a:solidFill>
              </a:rPr>
              <a:t>” and 24 for “</a:t>
            </a:r>
            <a:r>
              <a:rPr lang="en-US" sz="2000" smtClean="0">
                <a:solidFill>
                  <a:schemeClr val="bg1"/>
                </a:solidFill>
              </a:rPr>
              <a:t>Combat Zone</a:t>
            </a:r>
            <a:r>
              <a:rPr lang="en-US" sz="2200" smtClean="0">
                <a:solidFill>
                  <a:schemeClr val="bg1"/>
                </a:solidFill>
              </a:rPr>
              <a:t>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42852"/>
            <a:ext cx="7772400" cy="14700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Early findings: Demographics</a:t>
            </a:r>
            <a:endParaRPr lang="en-US" dirty="0"/>
          </a:p>
        </p:txBody>
      </p:sp>
      <p:sp>
        <p:nvSpPr>
          <p:cNvPr id="5" name="כותרת משנה 2"/>
          <p:cNvSpPr txBox="1">
            <a:spLocks/>
          </p:cNvSpPr>
          <p:nvPr/>
        </p:nvSpPr>
        <p:spPr>
          <a:xfrm>
            <a:off x="785786" y="2000240"/>
            <a:ext cx="7715304" cy="2214578"/>
          </a:xfrm>
          <a:prstGeom prst="rect">
            <a:avLst/>
          </a:prstGeom>
        </p:spPr>
        <p:txBody>
          <a:bodyPr lIns="0" rIns="18288" numCol="2"/>
          <a:lstStyle/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44 Males, Only 4 Women.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44 North-Americans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31 Christians (55%).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Diverse ethnicity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Content’s Sources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Political </a:t>
            </a:r>
            <a:r>
              <a:rPr lang="en-US" sz="2400" dirty="0" smtClean="0">
                <a:solidFill>
                  <a:schemeClr val="bg1"/>
                </a:solidFill>
                <a:latin typeface="+mn-lt"/>
                <a:cs typeface="+mn-cs"/>
              </a:rPr>
              <a:t>Affiliations</a:t>
            </a:r>
            <a:endParaRPr lang="en-US" sz="2400" dirty="0">
              <a:solidFill>
                <a:schemeClr val="bg1"/>
              </a:solidFill>
              <a:latin typeface="+mn-lt"/>
              <a:cs typeface="+mn-cs"/>
            </a:endParaRP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Missing values</a:t>
            </a:r>
          </a:p>
          <a:p>
            <a:pPr marR="4572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 A WASP Data Poll</a:t>
            </a:r>
            <a:endParaRPr lang="en-US" sz="28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42852"/>
            <a:ext cx="7772400" cy="147002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Survey’s Main Findings</a:t>
            </a:r>
            <a:endParaRPr lang="en-US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14375" y="2000250"/>
            <a:ext cx="7715250" cy="2214563"/>
          </a:xfrm>
        </p:spPr>
        <p:txBody>
          <a:bodyPr>
            <a:noAutofit/>
          </a:bodyPr>
          <a:lstStyle/>
          <a:p>
            <a:pPr marR="0" algn="l">
              <a:lnSpc>
                <a:spcPct val="16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More people learnt new information from reading To Afghanistan 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   and Back (54% vs. 41%).</a:t>
            </a:r>
          </a:p>
          <a:p>
            <a:pPr marR="0" algn="l">
              <a:lnSpc>
                <a:spcPct val="16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 In both cases, comics had the effect of re-enforcing prior opinion 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    rather than changing a pre-existing one.</a:t>
            </a:r>
          </a:p>
          <a:p>
            <a:pPr marR="0" algn="l">
              <a:lnSpc>
                <a:spcPct val="16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 Those convinced in the policy were less affected than the opposing, 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   neutral and </a:t>
            </a:r>
            <a:r>
              <a:rPr lang="en-US" sz="2000" dirty="0" err="1" smtClean="0">
                <a:solidFill>
                  <a:schemeClr val="bg1"/>
                </a:solidFill>
              </a:rPr>
              <a:t>apathic</a:t>
            </a:r>
            <a:r>
              <a:rPr lang="en-US" sz="2000" dirty="0" smtClean="0">
                <a:solidFill>
                  <a:schemeClr val="bg1"/>
                </a:solidFill>
              </a:rPr>
              <a:t>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2195736" y="3789040"/>
            <a:ext cx="4572000" cy="989823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algn="ctr">
              <a:lnSpc>
                <a:spcPct val="80000"/>
              </a:lnSpc>
            </a:pPr>
            <a:r>
              <a:rPr lang="en-US" sz="3600" dirty="0" smtClean="0">
                <a:solidFill>
                  <a:schemeClr val="bg1"/>
                </a:solidFill>
              </a:rPr>
              <a:t>Please write to me at:</a:t>
            </a:r>
          </a:p>
          <a:p>
            <a:pPr marR="0" algn="ctr">
              <a:lnSpc>
                <a:spcPct val="80000"/>
              </a:lnSpc>
            </a:pPr>
            <a:r>
              <a:rPr lang="en-US" sz="3600" dirty="0" smtClean="0">
                <a:solidFill>
                  <a:srgbClr val="002060"/>
                </a:solidFill>
              </a:rPr>
              <a:t>Ofer@giriofer.com</a:t>
            </a:r>
            <a:endParaRPr lang="en-US" sz="2400" dirty="0" smtClean="0">
              <a:solidFill>
                <a:srgbClr val="002060"/>
              </a:solidFill>
            </a:endParaRPr>
          </a:p>
        </p:txBody>
      </p:sp>
      <p:sp>
        <p:nvSpPr>
          <p:cNvPr id="4" name="כותרת 1"/>
          <p:cNvSpPr>
            <a:spLocks noGrp="1"/>
          </p:cNvSpPr>
          <p:nvPr>
            <p:ph type="ctrTitle"/>
          </p:nvPr>
        </p:nvSpPr>
        <p:spPr>
          <a:xfrm>
            <a:off x="685800" y="2174999"/>
            <a:ext cx="7772400" cy="1470025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1500" dirty="0" smtClean="0"/>
              <a:t>Questions?</a:t>
            </a:r>
            <a:endParaRPr lang="en-US" sz="1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429</TotalTime>
  <Words>251</Words>
  <Application>Microsoft Office PowerPoint</Application>
  <PresentationFormat>‫הצגה על המסך (4:3)</PresentationFormat>
  <Paragraphs>72</Paragraphs>
  <Slides>12</Slides>
  <Notes>12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3" baseType="lpstr">
      <vt:lpstr>זרימה</vt:lpstr>
      <vt:lpstr>Redrawing the Lines of ‘Best Practice’:  Adapting Documentary Comics to War Correspondence Practices</vt:lpstr>
      <vt:lpstr>‘Best Practice’ for Documentary Comics</vt:lpstr>
      <vt:lpstr>Tension Between Form and Content</vt:lpstr>
      <vt:lpstr>Setting Research Questions</vt:lpstr>
      <vt:lpstr>Documentary Comics Reading and the Establishment of Public Opinion – A Case Study</vt:lpstr>
      <vt:lpstr>Case studies</vt:lpstr>
      <vt:lpstr>Case studies</vt:lpstr>
      <vt:lpstr>Case studies</vt:lpstr>
      <vt:lpstr>Survey’s collection method</vt:lpstr>
      <vt:lpstr>Early findings: Demographics</vt:lpstr>
      <vt:lpstr>Survey’s Main Findings</vt:lpstr>
      <vt:lpstr>Questions?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Ofer Berenstein</dc:creator>
  <cp:lastModifiedBy>Ofer Berenstein</cp:lastModifiedBy>
  <cp:revision>20</cp:revision>
  <dcterms:created xsi:type="dcterms:W3CDTF">2011-08-17T17:36:38Z</dcterms:created>
  <dcterms:modified xsi:type="dcterms:W3CDTF">2011-10-18T19:42:12Z</dcterms:modified>
</cp:coreProperties>
</file>